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1"/>
  </p:notesMasterIdLst>
  <p:handoutMasterIdLst>
    <p:handoutMasterId r:id="rId32"/>
  </p:handoutMasterIdLst>
  <p:sldIdLst>
    <p:sldId id="297" r:id="rId2"/>
    <p:sldId id="267" r:id="rId3"/>
    <p:sldId id="269" r:id="rId4"/>
    <p:sldId id="272" r:id="rId5"/>
    <p:sldId id="270" r:id="rId6"/>
    <p:sldId id="271" r:id="rId7"/>
    <p:sldId id="273" r:id="rId8"/>
    <p:sldId id="294" r:id="rId9"/>
    <p:sldId id="295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1" r:id="rId27"/>
    <p:sldId id="290" r:id="rId28"/>
    <p:sldId id="293" r:id="rId29"/>
    <p:sldId id="266" r:id="rId30"/>
  </p:sldIdLst>
  <p:sldSz cx="12192000" cy="6858000"/>
  <p:notesSz cx="6797675" cy="9926638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FE1"/>
    <a:srgbClr val="ED314D"/>
    <a:srgbClr val="565656"/>
    <a:srgbClr val="5FB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8" autoAdjust="0"/>
    <p:restoredTop sz="96622" autoAdjust="0"/>
  </p:normalViewPr>
  <p:slideViewPr>
    <p:cSldViewPr snapToGrid="0">
      <p:cViewPr varScale="1">
        <p:scale>
          <a:sx n="161" d="100"/>
          <a:sy n="161" d="100"/>
        </p:scale>
        <p:origin x="326" y="1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33EFF91-71A6-45FB-9C14-B68152727EA3}" type="datetime1">
              <a:rPr lang="de-DE" smtClean="0"/>
              <a:t>23.02.2026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17E86C-0894-4B0C-87A6-7FFA9B4879BA}" type="datetime1">
              <a:rPr lang="de-DE" smtClean="0"/>
              <a:t>23.02.2026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"/>
              <a:t>Textmasterformate durch Klicken bearbeiten</a:t>
            </a:r>
            <a:endParaRPr lang="en-US"/>
          </a:p>
          <a:p>
            <a:pPr lvl="1" rtl="0"/>
            <a:r>
              <a:rPr lang="de"/>
              <a:t>Zweite Ebene</a:t>
            </a:r>
          </a:p>
          <a:p>
            <a:pPr lvl="2" rtl="0"/>
            <a:r>
              <a:rPr lang="de"/>
              <a:t>Dritte Ebene</a:t>
            </a:r>
          </a:p>
          <a:p>
            <a:pPr lvl="3" rtl="0"/>
            <a:r>
              <a:rPr lang="de"/>
              <a:t>Vierte Ebene</a:t>
            </a:r>
          </a:p>
          <a:p>
            <a:pPr lvl="4" rtl="0"/>
            <a:r>
              <a:rPr lang="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 descr="Nahaufnahme eines Logos&#10;&#10;Beschreibung wird automatisch generiert">
            <a:extLst>
              <a:ext uri="{FF2B5EF4-FFF2-40B4-BE49-F238E27FC236}">
                <a16:creationId xmlns:a16="http://schemas.microsoft.com/office/drawing/2014/main" id="{474D524F-29A1-96E6-0CB7-6223F7F455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058" y="3386663"/>
            <a:ext cx="11033569" cy="3310466"/>
          </a:xfrm>
          <a:prstGeom prst="rect">
            <a:avLst/>
          </a:prstGeom>
        </p:spPr>
      </p:pic>
      <p:sp>
        <p:nvSpPr>
          <p:cNvPr id="7" name="Titel 4">
            <a:extLst>
              <a:ext uri="{FF2B5EF4-FFF2-40B4-BE49-F238E27FC236}">
                <a16:creationId xmlns:a16="http://schemas.microsoft.com/office/drawing/2014/main" id="{6B12E259-3AB8-26C9-C59F-47DF857F6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058" y="1691014"/>
            <a:ext cx="11033569" cy="732587"/>
          </a:xfrm>
          <a:prstGeom prst="rect">
            <a:avLst/>
          </a:prstGeom>
        </p:spPr>
        <p:txBody>
          <a:bodyPr anchor="t">
            <a:normAutofit fontScale="90000"/>
          </a:bodyPr>
          <a:lstStyle>
            <a:lvl1pPr>
              <a:defRPr sz="2800" cap="none" baseline="0">
                <a:solidFill>
                  <a:srgbClr val="565656"/>
                </a:solidFill>
              </a:defRPr>
            </a:lvl1pPr>
          </a:lstStyle>
          <a:p>
            <a:endParaRPr lang="de-DE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D053868-D99D-4506-4B05-34C043758FD8}"/>
              </a:ext>
            </a:extLst>
          </p:cNvPr>
          <p:cNvSpPr txBox="1"/>
          <p:nvPr userDrawn="1"/>
        </p:nvSpPr>
        <p:spPr>
          <a:xfrm>
            <a:off x="578058" y="2534072"/>
            <a:ext cx="11033567" cy="79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de-DE" sz="1300" b="0" dirty="0">
                <a:solidFill>
                  <a:srgbClr val="565656"/>
                </a:solidFill>
              </a:rPr>
              <a:t>Häberle Laser- und Feinwerktechnik GmbH &amp; Co. KG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de-DE" sz="1300" b="0" dirty="0">
                <a:solidFill>
                  <a:srgbClr val="565656"/>
                </a:solidFill>
              </a:rPr>
              <a:t>Gustav-Maier-Straße 7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lang="de-DE" sz="1300" b="0" dirty="0">
                <a:solidFill>
                  <a:srgbClr val="565656"/>
                </a:solidFill>
              </a:rPr>
              <a:t>78713 Schramberg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8B235C5-25D4-66E2-51D7-74EB99B031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89297" y="827494"/>
            <a:ext cx="1722329" cy="244735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5pPr marL="1368000" indent="0">
              <a:buNone/>
              <a:defRPr/>
            </a:lvl5pPr>
          </a:lstStyle>
          <a:p>
            <a:pPr lvl="0"/>
            <a:r>
              <a:rPr lang="de-DE" dirty="0"/>
              <a:t>Datum hinzufügen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9B3023C-2600-3DF0-2988-68A1892663D3}"/>
              </a:ext>
            </a:extLst>
          </p:cNvPr>
          <p:cNvSpPr/>
          <p:nvPr userDrawn="1"/>
        </p:nvSpPr>
        <p:spPr>
          <a:xfrm>
            <a:off x="488515" y="494778"/>
            <a:ext cx="11229584" cy="278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45101569-D962-C9FD-5C82-8DE38F87EF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9" t="6906" r="2477" b="7169"/>
          <a:stretch/>
        </p:blipFill>
        <p:spPr>
          <a:xfrm>
            <a:off x="578058" y="244938"/>
            <a:ext cx="2959947" cy="87057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5F5A498-64DC-607E-5E6A-92A22726B3B6}"/>
              </a:ext>
            </a:extLst>
          </p:cNvPr>
          <p:cNvSpPr/>
          <p:nvPr userDrawn="1"/>
        </p:nvSpPr>
        <p:spPr>
          <a:xfrm flipV="1">
            <a:off x="581190" y="1274853"/>
            <a:ext cx="5514810" cy="64800"/>
          </a:xfrm>
          <a:prstGeom prst="rect">
            <a:avLst/>
          </a:prstGeom>
          <a:solidFill>
            <a:srgbClr val="565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AB84D77-455C-3318-6922-F7904D2D8F6A}"/>
              </a:ext>
            </a:extLst>
          </p:cNvPr>
          <p:cNvSpPr/>
          <p:nvPr userDrawn="1"/>
        </p:nvSpPr>
        <p:spPr>
          <a:xfrm flipV="1">
            <a:off x="6094634" y="1274854"/>
            <a:ext cx="5514810" cy="63835"/>
          </a:xfrm>
          <a:prstGeom prst="rect">
            <a:avLst/>
          </a:prstGeom>
          <a:solidFill>
            <a:srgbClr val="5FB8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66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2" y="1672613"/>
            <a:ext cx="11029615" cy="4302737"/>
          </a:xfrm>
        </p:spPr>
        <p:txBody>
          <a:bodyPr rtlCol="0" anchor="t">
            <a:normAutofit/>
          </a:bodyPr>
          <a:lstStyle>
            <a:lvl1pPr marL="342900" indent="-342900">
              <a:buFont typeface="+mj-lt"/>
              <a:buAutoNum type="arabicPeriod"/>
              <a:defRPr sz="2400" b="0"/>
            </a:lvl1pPr>
            <a:lvl2pPr marL="666900" indent="-342900">
              <a:buFont typeface="+mj-lt"/>
              <a:buAutoNum type="arabicPeriod"/>
              <a:defRPr sz="2000" b="0"/>
            </a:lvl2pPr>
            <a:lvl3pPr marL="972900" indent="-342900">
              <a:buFont typeface="+mj-lt"/>
              <a:buAutoNum type="arabicPeriod"/>
              <a:defRPr sz="1800" b="0"/>
            </a:lvl3pPr>
            <a:lvl4pPr marL="1236600" indent="-228600">
              <a:buFont typeface="+mj-lt"/>
              <a:buAutoNum type="arabicPeriod"/>
              <a:defRPr sz="1600" b="0"/>
            </a:lvl4pPr>
            <a:lvl5pPr marL="1596600" indent="-228600">
              <a:buFont typeface="+mj-lt"/>
              <a:buAutoNum type="arabicPeriod"/>
              <a:defRPr sz="1600" b="0"/>
            </a:lvl5pPr>
          </a:lstStyle>
          <a:p>
            <a:pPr lvl="0" rtl="0"/>
            <a:r>
              <a:rPr lang="de-DE" dirty="0"/>
              <a:t>Mastertextformat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2E768A0-6759-2DE7-3EE1-94489C39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6" name="Grafik 15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F11CA878-2E83-6F51-CC51-51169343C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A6E04648-DBF7-D28E-F53E-B6660B74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7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2" y="882651"/>
            <a:ext cx="11029615" cy="5092700"/>
          </a:xfrm>
        </p:spPr>
        <p:txBody>
          <a:bodyPr rtlCol="0" anchor="t">
            <a:normAutofit/>
          </a:bodyPr>
          <a:lstStyle>
            <a:lvl1pPr marL="342900" indent="-342900">
              <a:buFont typeface="+mj-lt"/>
              <a:buAutoNum type="arabicPeriod"/>
              <a:defRPr sz="2400" b="0"/>
            </a:lvl1pPr>
            <a:lvl2pPr marL="666900" indent="-342900">
              <a:buFont typeface="+mj-lt"/>
              <a:buAutoNum type="arabicPeriod"/>
              <a:defRPr sz="2000" b="0"/>
            </a:lvl2pPr>
            <a:lvl3pPr marL="972900" indent="-342900">
              <a:buFont typeface="+mj-lt"/>
              <a:buAutoNum type="arabicPeriod"/>
              <a:defRPr sz="1800" b="0"/>
            </a:lvl3pPr>
            <a:lvl4pPr marL="1236600" indent="-228600">
              <a:buFont typeface="+mj-lt"/>
              <a:buAutoNum type="arabicPeriod"/>
              <a:defRPr sz="1600" b="0"/>
            </a:lvl4pPr>
            <a:lvl5pPr marL="1596600" indent="-228600">
              <a:buFont typeface="+mj-lt"/>
              <a:buAutoNum type="arabicPeriod"/>
              <a:defRPr sz="1600" b="0"/>
            </a:lvl5pPr>
          </a:lstStyle>
          <a:p>
            <a:pPr lvl="0" rtl="0"/>
            <a:r>
              <a:rPr lang="de-DE" dirty="0"/>
              <a:t>Mastertextformat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2E768A0-6759-2DE7-3EE1-94489C39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6" name="Grafik 15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F11CA878-2E83-6F51-CC51-51169343C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218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7ED0D2-797A-FDB0-0C34-3F38D4BE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8B98CC3E-53E7-904C-ABDC-3F5319CAE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0" name="Grafik 9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2C573694-B588-BF5B-1E9C-8638CB374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Aufzählung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1192" y="1672613"/>
            <a:ext cx="11029615" cy="4302737"/>
          </a:xfrm>
        </p:spPr>
        <p:txBody>
          <a:bodyPr rtlCol="0" anchor="t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400" b="0"/>
            </a:lvl1pPr>
            <a:lvl2pPr marL="666900" indent="-342900">
              <a:buFont typeface="Wingdings" panose="05000000000000000000" pitchFamily="2" charset="2"/>
              <a:buChar char="§"/>
              <a:defRPr sz="2000" b="0"/>
            </a:lvl2pPr>
            <a:lvl3pPr marL="972900" indent="-342900">
              <a:buFont typeface="Wingdings" panose="05000000000000000000" pitchFamily="2" charset="2"/>
              <a:buChar char="§"/>
              <a:defRPr sz="1800" b="0"/>
            </a:lvl3pPr>
            <a:lvl4pPr marL="1293750" indent="-285750">
              <a:buFont typeface="Wingdings" panose="05000000000000000000" pitchFamily="2" charset="2"/>
              <a:buChar char="§"/>
              <a:defRPr sz="1600" b="0"/>
            </a:lvl4pPr>
            <a:lvl5pPr marL="1653750" indent="-285750">
              <a:buFont typeface="Wingdings" panose="05000000000000000000" pitchFamily="2" charset="2"/>
              <a:buChar char="§"/>
              <a:defRPr sz="1600" b="0"/>
            </a:lvl5pPr>
          </a:lstStyle>
          <a:p>
            <a:pPr lvl="0" rtl="0"/>
            <a:r>
              <a:rPr lang="de-DE" dirty="0"/>
              <a:t>Mastertextformat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2E768A0-6759-2DE7-3EE1-94489C39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6" name="Grafik 15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F11CA878-2E83-6F51-CC51-51169343C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A6E04648-DBF7-D28E-F53E-B6660B74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2E768A0-6759-2DE7-3EE1-94489C39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6" name="Grafik 15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F11CA878-2E83-6F51-CC51-51169343C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A6E04648-DBF7-D28E-F53E-B6660B74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16605F2-651A-362A-035D-533B043BFF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1185" y="1672613"/>
            <a:ext cx="11029616" cy="450271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869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81193" y="1672613"/>
            <a:ext cx="5194767" cy="4188437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 dirty="0"/>
              <a:t>Mastertextformat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16039" y="1672613"/>
            <a:ext cx="5194769" cy="4188437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63B6AE8D-7621-8500-2CC3-3ACCD6589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2" name="Grafik 11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4327FDE0-0140-146F-E6F2-515C3A8AD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241FACB-49BB-52FC-DA62-5BEE3ABD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81192" y="1675082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81194" y="2455102"/>
            <a:ext cx="5194766" cy="3405949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416037" y="1672613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416037" y="2455102"/>
            <a:ext cx="5194771" cy="3405950"/>
          </a:xfrm>
        </p:spPr>
        <p:txBody>
          <a:bodyPr rtlCol="0" anchor="t">
            <a:normAutofit/>
          </a:bodyPr>
          <a:lstStyle/>
          <a:p>
            <a:pPr lvl="0" rtl="0"/>
            <a:r>
              <a:rPr lang="de-DE" dirty="0"/>
              <a:t>Mastertextformat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3BC7C3DC-71B2-2D6D-582F-D0A5A6E23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4" name="Grafik 13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6C690FB2-8FFD-8086-78F5-6A7A72051D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0615AA04-F338-4F87-6C07-51522C89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82650"/>
            <a:ext cx="11029616" cy="46389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600"/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28CD8F8-07CC-81A1-1FF1-A40C861A9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8" name="Grafik 7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2231EE14-B41D-575A-F425-3DECDB205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81191" y="2617501"/>
            <a:ext cx="10993550" cy="1619057"/>
          </a:xfrm>
          <a:prstGeom prst="rect">
            <a:avLst/>
          </a:prstGeom>
          <a:effectLst/>
        </p:spPr>
        <p:txBody>
          <a:bodyPr rtlCol="0" anchor="t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81186" y="4230296"/>
            <a:ext cx="10993554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13" name="Grafik 12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674FFEA6-DE32-E7F4-40BC-34AC287536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8B98CC3E-53E7-904C-ABDC-3F5319CAE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8412498" cy="33111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5FB8E7"/>
                </a:solidFill>
                <a:latin typeface="Aptos" panose="020B000402020202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10" name="Grafik 9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2C573694-B588-BF5B-1E9C-8638CB374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6" t="6652" r="1294" b="6177"/>
          <a:stretch/>
        </p:blipFill>
        <p:spPr bwMode="auto">
          <a:xfrm>
            <a:off x="10450750" y="225469"/>
            <a:ext cx="1123990" cy="331116"/>
          </a:xfrm>
          <a:prstGeom prst="rect">
            <a:avLst/>
          </a:prstGeom>
          <a:noFill/>
        </p:spPr>
      </p:pic>
      <p:pic>
        <p:nvPicPr>
          <p:cNvPr id="8" name="Grafik 7" descr="Pfeil: Leichte Kurve mit einfarbiger Füllung">
            <a:extLst>
              <a:ext uri="{FF2B5EF4-FFF2-40B4-BE49-F238E27FC236}">
                <a16:creationId xmlns:a16="http://schemas.microsoft.com/office/drawing/2014/main" id="{4554E472-9E21-4782-2B87-3CD945D28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4257" y="4086744"/>
            <a:ext cx="1018784" cy="1018784"/>
          </a:xfrm>
          <a:prstGeom prst="rect">
            <a:avLst/>
          </a:prstGeom>
        </p:spPr>
      </p:pic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E4FC68F0-6F08-4465-E4CB-7BD2F08B0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1186" y="1564623"/>
            <a:ext cx="10993553" cy="1397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8000">
                <a:solidFill>
                  <a:srgbClr val="5FB8E7"/>
                </a:solidFill>
              </a:defRPr>
            </a:lvl1pPr>
            <a:lvl2pPr marL="324000" indent="0">
              <a:buFontTx/>
              <a:buNone/>
              <a:defRPr/>
            </a:lvl2pPr>
            <a:lvl3pPr marL="630000" indent="0">
              <a:buFontTx/>
              <a:buNone/>
              <a:defRPr/>
            </a:lvl3pPr>
            <a:lvl4pPr marL="1008000" indent="0">
              <a:buFontTx/>
              <a:buNone/>
              <a:defRPr/>
            </a:lvl4pPr>
            <a:lvl5pPr marL="1368000" indent="0">
              <a:buFontTx/>
              <a:buNone/>
              <a:defRPr/>
            </a:lvl5pPr>
          </a:lstStyle>
          <a:p>
            <a:pPr lvl="0"/>
            <a:endParaRPr lang="de-DE" dirty="0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02C80906-CEB2-6410-32AE-FA022CFD4D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1187" y="4355043"/>
            <a:ext cx="4206250" cy="482186"/>
          </a:xfrm>
        </p:spPr>
        <p:txBody>
          <a:bodyPr anchor="ctr">
            <a:noAutofit/>
          </a:bodyPr>
          <a:lstStyle>
            <a:lvl1pPr marL="0" indent="0">
              <a:buNone/>
              <a:defRPr sz="3200" b="1">
                <a:solidFill>
                  <a:srgbClr val="565656"/>
                </a:solidFill>
              </a:defRPr>
            </a:lvl1pPr>
            <a:lvl3pPr marL="630000" indent="0">
              <a:buNone/>
              <a:defRPr/>
            </a:lvl3pPr>
            <a:lvl4pPr marL="1008000" indent="0">
              <a:buNone/>
              <a:defRPr/>
            </a:lvl4pPr>
            <a:lvl5pPr marL="1368000" indent="0">
              <a:buNone/>
              <a:defRPr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8867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_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>
            <a:spLocks noChangeAspect="1"/>
          </p:cNvSpPr>
          <p:nvPr/>
        </p:nvSpPr>
        <p:spPr>
          <a:xfrm>
            <a:off x="575683" y="3429000"/>
            <a:ext cx="11035126" cy="2953013"/>
          </a:xfrm>
          <a:prstGeom prst="rect">
            <a:avLst/>
          </a:prstGeom>
          <a:solidFill>
            <a:srgbClr val="565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de-DE" dirty="0"/>
          </a:p>
          <a:p>
            <a:pPr algn="ctr">
              <a:lnSpc>
                <a:spcPct val="150000"/>
              </a:lnSpc>
            </a:pPr>
            <a:r>
              <a:rPr lang="de-DE" dirty="0"/>
              <a:t>Häberle Laser- und Feinwerktechnik GmbH &amp; Co. KG</a:t>
            </a:r>
          </a:p>
          <a:p>
            <a:pPr algn="ctr">
              <a:lnSpc>
                <a:spcPct val="150000"/>
              </a:lnSpc>
            </a:pPr>
            <a:r>
              <a:rPr lang="de-DE" dirty="0"/>
              <a:t>Gustav-Maier-Straße 7 | 78713 Schramberg</a:t>
            </a:r>
          </a:p>
          <a:p>
            <a:pPr algn="ctr">
              <a:lnSpc>
                <a:spcPct val="150000"/>
              </a:lnSpc>
            </a:pPr>
            <a:r>
              <a:rPr lang="de-DE" dirty="0"/>
              <a:t>Tel.: 07422 99 47 60-0 | Mail: info@haeberle-laser.de</a:t>
            </a:r>
          </a:p>
          <a:p>
            <a:pPr algn="ctr"/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7744C12-DB78-89D6-2FD4-495CC36D7AAD}"/>
              </a:ext>
            </a:extLst>
          </p:cNvPr>
          <p:cNvSpPr txBox="1"/>
          <p:nvPr userDrawn="1"/>
        </p:nvSpPr>
        <p:spPr>
          <a:xfrm>
            <a:off x="447816" y="1584542"/>
            <a:ext cx="11162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de-DE" sz="4800" dirty="0">
                <a:solidFill>
                  <a:srgbClr val="565656"/>
                </a:solidFill>
              </a:rPr>
              <a:t>Vielen Dank für Ihre Zeit</a:t>
            </a:r>
          </a:p>
        </p:txBody>
      </p:sp>
      <p:pic>
        <p:nvPicPr>
          <p:cNvPr id="3" name="Grafik 2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79C1C641-08E4-B3DD-18EB-CE5A37C63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259" y="5356941"/>
            <a:ext cx="2044793" cy="66389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96DE173-7873-1226-7387-19A34103BA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627" y="5356941"/>
            <a:ext cx="1313116" cy="66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79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>
            <a:spLocks noChangeAspect="1"/>
          </p:cNvSpPr>
          <p:nvPr/>
        </p:nvSpPr>
        <p:spPr>
          <a:xfrm>
            <a:off x="575683" y="3429000"/>
            <a:ext cx="11035126" cy="2953013"/>
          </a:xfrm>
          <a:prstGeom prst="rect">
            <a:avLst/>
          </a:prstGeom>
          <a:solidFill>
            <a:srgbClr val="565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de-DE" dirty="0"/>
          </a:p>
          <a:p>
            <a:pPr algn="ctr">
              <a:lnSpc>
                <a:spcPct val="150000"/>
              </a:lnSpc>
            </a:pPr>
            <a:r>
              <a:rPr lang="de-DE" dirty="0"/>
              <a:t>Häberle Laser- und Feinwerktechnik GmbH &amp; Co. KG</a:t>
            </a:r>
          </a:p>
          <a:p>
            <a:pPr algn="ctr">
              <a:lnSpc>
                <a:spcPct val="150000"/>
              </a:lnSpc>
            </a:pPr>
            <a:r>
              <a:rPr lang="de-DE" dirty="0"/>
              <a:t>Gustav-Maier-Straße 7 | 78713 Schramberg</a:t>
            </a:r>
          </a:p>
          <a:p>
            <a:pPr algn="ctr">
              <a:lnSpc>
                <a:spcPct val="150000"/>
              </a:lnSpc>
            </a:pPr>
            <a:r>
              <a:rPr lang="de-DE" dirty="0"/>
              <a:t>Tel.: 07422 99 47 60-0 | Mail: info@haeberle-laser.de</a:t>
            </a:r>
          </a:p>
          <a:p>
            <a:pPr algn="ctr"/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7744C12-DB78-89D6-2FD4-495CC36D7AAD}"/>
              </a:ext>
            </a:extLst>
          </p:cNvPr>
          <p:cNvSpPr txBox="1"/>
          <p:nvPr userDrawn="1"/>
        </p:nvSpPr>
        <p:spPr>
          <a:xfrm>
            <a:off x="447816" y="1584542"/>
            <a:ext cx="11162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de-DE" sz="4800" dirty="0">
                <a:solidFill>
                  <a:srgbClr val="565656"/>
                </a:solidFill>
              </a:rPr>
              <a:t>Thank you for your time</a:t>
            </a:r>
          </a:p>
        </p:txBody>
      </p:sp>
      <p:pic>
        <p:nvPicPr>
          <p:cNvPr id="3" name="Grafik 2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79C1C641-08E4-B3DD-18EB-CE5A37C63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259" y="5356941"/>
            <a:ext cx="2044793" cy="66389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96DE173-7873-1226-7387-19A34103BA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627" y="5356941"/>
            <a:ext cx="1313116" cy="66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1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81192" y="740514"/>
            <a:ext cx="11029616" cy="656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81192" y="1684752"/>
            <a:ext cx="11029616" cy="43032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de" dirty="0"/>
              <a:t>Textmasterformate durch Klicken bearbeiten</a:t>
            </a:r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81190" y="6430108"/>
            <a:ext cx="98695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hteck 8"/>
          <p:cNvSpPr/>
          <p:nvPr userDrawn="1"/>
        </p:nvSpPr>
        <p:spPr>
          <a:xfrm flipV="1">
            <a:off x="581190" y="661079"/>
            <a:ext cx="5514810" cy="64800"/>
          </a:xfrm>
          <a:prstGeom prst="rect">
            <a:avLst/>
          </a:prstGeom>
          <a:solidFill>
            <a:srgbClr val="565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 flipV="1">
            <a:off x="6094634" y="661080"/>
            <a:ext cx="5514810" cy="63835"/>
          </a:xfrm>
          <a:prstGeom prst="rect">
            <a:avLst/>
          </a:prstGeom>
          <a:solidFill>
            <a:srgbClr val="5FB8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947B5B6-1FE8-E788-F37E-31D582D29798}"/>
              </a:ext>
            </a:extLst>
          </p:cNvPr>
          <p:cNvCxnSpPr>
            <a:cxnSpLocks/>
          </p:cNvCxnSpPr>
          <p:nvPr userDrawn="1"/>
        </p:nvCxnSpPr>
        <p:spPr>
          <a:xfrm>
            <a:off x="581190" y="6395788"/>
            <a:ext cx="11029618" cy="0"/>
          </a:xfrm>
          <a:prstGeom prst="line">
            <a:avLst/>
          </a:prstGeom>
          <a:ln w="9525" cmpd="sng">
            <a:solidFill>
              <a:srgbClr val="E0E1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6" r:id="rId2"/>
    <p:sldLayoutId id="2147483770" r:id="rId3"/>
    <p:sldLayoutId id="2147483760" r:id="rId4"/>
    <p:sldLayoutId id="2147483767" r:id="rId5"/>
    <p:sldLayoutId id="2147483768" r:id="rId6"/>
    <p:sldLayoutId id="2147483759" r:id="rId7"/>
    <p:sldLayoutId id="2147483711" r:id="rId8"/>
    <p:sldLayoutId id="2147483762" r:id="rId9"/>
    <p:sldLayoutId id="2147483756" r:id="rId10"/>
    <p:sldLayoutId id="2147483764" r:id="rId11"/>
    <p:sldLayoutId id="2147483769" r:id="rId12"/>
    <p:sldLayoutId id="2147483765" r:id="rId13"/>
  </p:sldLayoutIdLst>
  <p:hf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none" baseline="0">
          <a:solidFill>
            <a:srgbClr val="565656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microsoft.com/office/2007/relationships/hdphoto" Target="../media/hdphoto1.wdp"/><Relationship Id="rId17" Type="http://schemas.openxmlformats.org/officeDocument/2006/relationships/image" Target="../media/image27.jpeg"/><Relationship Id="rId2" Type="http://schemas.openxmlformats.org/officeDocument/2006/relationships/image" Target="../media/image13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5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6.jpe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" Type="http://schemas.openxmlformats.org/officeDocument/2006/relationships/image" Target="../media/image29.jpeg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6" Type="http://schemas.microsoft.com/office/2007/relationships/hdphoto" Target="../media/hdphoto3.wdp"/><Relationship Id="rId11" Type="http://schemas.openxmlformats.org/officeDocument/2006/relationships/image" Target="../media/image34.jpeg"/><Relationship Id="rId5" Type="http://schemas.openxmlformats.org/officeDocument/2006/relationships/image" Target="../media/image31.png"/><Relationship Id="rId15" Type="http://schemas.openxmlformats.org/officeDocument/2006/relationships/image" Target="../media/image38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3.png"/><Relationship Id="rId1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Relationship Id="rId5" Type="http://schemas.microsoft.com/office/2007/relationships/hdphoto" Target="../media/hdphoto6.wdp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Relationship Id="rId5" Type="http://schemas.microsoft.com/office/2007/relationships/hdphoto" Target="../media/hdphoto7.wdp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5" Type="http://schemas.microsoft.com/office/2007/relationships/hdphoto" Target="../media/hdphoto9.wdp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07/relationships/hdphoto" Target="../media/hdphoto11.wdp"/><Relationship Id="rId7" Type="http://schemas.openxmlformats.org/officeDocument/2006/relationships/image" Target="../media/image58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microsoft.com/office/2007/relationships/hdphoto" Target="../media/hdphoto13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0.jpeg"/><Relationship Id="rId5" Type="http://schemas.microsoft.com/office/2007/relationships/hdphoto" Target="../media/hdphoto14.wdp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88.png"/><Relationship Id="rId12" Type="http://schemas.microsoft.com/office/2007/relationships/hdphoto" Target="../media/hdphoto19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6.wdp"/><Relationship Id="rId11" Type="http://schemas.openxmlformats.org/officeDocument/2006/relationships/image" Target="../media/image90.png"/><Relationship Id="rId5" Type="http://schemas.openxmlformats.org/officeDocument/2006/relationships/image" Target="../media/image87.png"/><Relationship Id="rId10" Type="http://schemas.microsoft.com/office/2007/relationships/hdphoto" Target="../media/hdphoto18.wdp"/><Relationship Id="rId4" Type="http://schemas.microsoft.com/office/2007/relationships/hdphoto" Target="../media/hdphoto15.wdp"/><Relationship Id="rId9" Type="http://schemas.openxmlformats.org/officeDocument/2006/relationships/image" Target="../media/image89.png"/><Relationship Id="rId14" Type="http://schemas.microsoft.com/office/2007/relationships/hdphoto" Target="../media/hdphoto2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microsoft.com/office/2007/relationships/hdphoto" Target="../media/hdphoto21.wdp"/><Relationship Id="rId7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Relationship Id="rId9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microsoft.com/office/2007/relationships/hdphoto" Target="../media/hdphoto23.wdp"/><Relationship Id="rId7" Type="http://schemas.microsoft.com/office/2007/relationships/hdphoto" Target="../media/hdphoto25.wdp"/><Relationship Id="rId12" Type="http://schemas.openxmlformats.org/officeDocument/2006/relationships/image" Target="../media/image114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1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0" Type="http://schemas.openxmlformats.org/officeDocument/2006/relationships/image" Target="../media/image113.png"/><Relationship Id="rId4" Type="http://schemas.openxmlformats.org/officeDocument/2006/relationships/image" Target="../media/image110.png"/><Relationship Id="rId9" Type="http://schemas.microsoft.com/office/2007/relationships/hdphoto" Target="../media/hdphoto26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13" Type="http://schemas.openxmlformats.org/officeDocument/2006/relationships/image" Target="../media/image126.jpe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12" Type="http://schemas.openxmlformats.org/officeDocument/2006/relationships/image" Target="../media/image125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9.jpeg"/><Relationship Id="rId11" Type="http://schemas.openxmlformats.org/officeDocument/2006/relationships/image" Target="../media/image124.jpeg"/><Relationship Id="rId5" Type="http://schemas.openxmlformats.org/officeDocument/2006/relationships/image" Target="../media/image11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16B72-F810-E9A4-7723-96D8FC4C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8EEE251D-6D56-7D19-5684-27F06BBB5D11}"/>
              </a:ext>
            </a:extLst>
          </p:cNvPr>
          <p:cNvGrpSpPr/>
          <p:nvPr/>
        </p:nvGrpSpPr>
        <p:grpSpPr>
          <a:xfrm>
            <a:off x="581186" y="1664646"/>
            <a:ext cx="7678894" cy="706975"/>
            <a:chOff x="581186" y="2356974"/>
            <a:chExt cx="7678894" cy="706975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EFD8C76A-5E00-C1EA-B062-AAEFFE3BBAF2}"/>
                </a:ext>
              </a:extLst>
            </p:cNvPr>
            <p:cNvGrpSpPr/>
            <p:nvPr/>
          </p:nvGrpSpPr>
          <p:grpSpPr>
            <a:xfrm>
              <a:off x="680717" y="2648299"/>
              <a:ext cx="7349038" cy="415650"/>
              <a:chOff x="718817" y="2819749"/>
              <a:chExt cx="7349038" cy="415650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C3E4633F-3264-9A36-CC9B-10436D946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80876"/>
              <a:stretch>
                <a:fillRect/>
              </a:stretch>
            </p:blipFill>
            <p:spPr>
              <a:xfrm rot="10800000">
                <a:off x="7655686" y="2819749"/>
                <a:ext cx="412169" cy="415650"/>
              </a:xfrm>
              <a:prstGeom prst="rect">
                <a:avLst/>
              </a:prstGeom>
              <a:ln>
                <a:noFill/>
              </a:ln>
            </p:spPr>
          </p:pic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3CB72216-10A2-26DD-2A4A-0B8DAF093C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817" y="3028844"/>
                <a:ext cx="7127713" cy="0"/>
              </a:xfrm>
              <a:prstGeom prst="line">
                <a:avLst/>
              </a:prstGeom>
              <a:ln w="25400">
                <a:solidFill>
                  <a:srgbClr val="ED314D"/>
                </a:solidFill>
                <a:prstDash val="solid"/>
                <a:headEnd type="none"/>
                <a:tailEnd type="oval"/>
              </a:ln>
              <a:effectLst>
                <a:glow rad="25400">
                  <a:srgbClr val="DBDFE1"/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B3B7219D-B85B-588D-B11F-09EBAD8D6D39}"/>
                </a:ext>
              </a:extLst>
            </p:cNvPr>
            <p:cNvSpPr/>
            <p:nvPr/>
          </p:nvSpPr>
          <p:spPr>
            <a:xfrm>
              <a:off x="581186" y="2356974"/>
              <a:ext cx="767889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1440" tIns="45720" rIns="91440" bIns="45720">
              <a:spAutoFit/>
            </a:bodyPr>
            <a:lstStyle/>
            <a:p>
              <a:r>
                <a:rPr lang="de-DE" sz="3200" cap="all" dirty="0">
                  <a:ln w="0"/>
                  <a:solidFill>
                    <a:srgbClr val="565656"/>
                  </a:solidFill>
                </a:rPr>
                <a:t>Energie auf den Punkt gebracht</a:t>
              </a:r>
            </a:p>
          </p:txBody>
        </p:sp>
      </p:grp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FF2CFBC-47C9-900A-6741-256EB32ABC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Februar 2026</a:t>
            </a:r>
          </a:p>
        </p:txBody>
      </p:sp>
    </p:spTree>
    <p:extLst>
      <p:ext uri="{BB962C8B-B14F-4D97-AF65-F5344CB8AC3E}">
        <p14:creationId xmlns:p14="http://schemas.microsoft.com/office/powerpoint/2010/main" val="178811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6DD4B67-38DD-0EFA-F469-3B914477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048FA5-BA8D-7384-47EA-BDA83EB83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9725408" cy="331116"/>
          </a:xfrm>
        </p:spPr>
        <p:txBody>
          <a:bodyPr/>
          <a:lstStyle/>
          <a:p>
            <a:r>
              <a:rPr lang="de-DE" altLang="de-DE" dirty="0"/>
              <a:t>Häberle Immobilie: 2000 m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²</a:t>
            </a:r>
            <a:r>
              <a:rPr lang="de-DE" altLang="de-DE" dirty="0"/>
              <a:t> Fertigungsfläche + 5000 m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² Erweiterungsgrundstück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CD4F49B-F87B-9F18-992B-E66D4F83E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6" y="1704310"/>
            <a:ext cx="7032008" cy="395550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AA7A09-7DA4-57A4-FF1D-086ADA8C84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668" y="3878060"/>
            <a:ext cx="3654142" cy="243548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FD7F355-56C6-93D5-47D9-789530CD34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669" y="995650"/>
            <a:ext cx="3654142" cy="274060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3015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9028CFE-99E0-5CAD-EFA5-61986CEAD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882650"/>
            <a:ext cx="11029615" cy="5400583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30 Mitarbeiter/-innen im Zweischichtbetrieb.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Umsatz 2025:  4,6 Mio. € 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über 100 aktive Kunden in Europa und Asien.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Zertifiziert nach: 	DIN ISO 9001			Industrie </a:t>
            </a:r>
            <a:br>
              <a:rPr lang="de-DE" altLang="de-DE" sz="1400" dirty="0"/>
            </a:br>
            <a:r>
              <a:rPr lang="de-DE" altLang="de-DE" sz="1400" dirty="0"/>
              <a:t>				EN ISO 13485			Medizintechnik</a:t>
            </a:r>
            <a:br>
              <a:rPr lang="de-DE" altLang="de-DE" sz="1400" dirty="0"/>
            </a:br>
            <a:r>
              <a:rPr lang="de-DE" altLang="de-DE" sz="1400" dirty="0"/>
              <a:t>				IATF 16949  			Automotive </a:t>
            </a:r>
            <a:br>
              <a:rPr lang="de-DE" altLang="de-DE" sz="1400" dirty="0"/>
            </a:br>
            <a:r>
              <a:rPr lang="de-DE" altLang="de-DE" sz="1400" dirty="0"/>
              <a:t>				DIN ISO 14001 			Umwelt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Häberle Laser ist einer der Technologieführer in der industriellen Laserbearbeitung.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Neueste Technologien verfügbar: 3D-Laserbearbeitung, CAD/CAM-Integration, Laserfeinschneiden, Laserfeinschweißen, Laser-Kunststoffschweißen, Realtime-QS-Kameraprüfung, Leistungsmessung am Werkstück.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34 Jahre Erfahrung – bei Gründung 1992 einer der ersten Laserdienstleister in der Region.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Aktuelles Expertenwissen und Forschungszugang durch die Zusammenarbeit mit Universitäten, Instituten und Herstellern.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Anlagenpark: Festkörperlaser, Scheibenlaser &amp; Faserlaser gepulst oder kontinuierlich bis zu 6 kW Leistung in Kombination mit diversen Fertigungszellen für Klein- und Großserien mit bis zu 2 Mio. Teilen pro Jahr.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Wiederhol- und Positioniergenauigkeit mit Toleranzen von bis zu ± 0,015 mm.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Laserschweißen und Laserschneiden von Metallen ab 0,03 mm bis 5 mm Tiefe/Dicke.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400" dirty="0"/>
              <a:t>Werkstückgrößen: bis maximal 1000 x 500 x 300 mm abhängig von der verwendeten Fertigungszelle.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de-DE" altLang="de-DE" sz="13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de-DE" sz="13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099B062-5075-67F0-0C1D-DF010CC57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46A7E1-C2D5-DCEE-DEF6-E91531AEE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Zahlen, Fakten, Besonderheiten, Kompetenzen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B88942D-6290-901E-19E2-5E792F271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283" y="1805940"/>
            <a:ext cx="2510017" cy="126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2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8E1ED3E-BF3E-B187-3F70-9DCAC477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47716B-E1EC-9A99-F312-783DA0CF7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Produkte und Beispiele Laserschweißen (Auswahl)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80C5B4-897F-89B6-5A27-0A1E74D4F8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036" y="2346642"/>
            <a:ext cx="1835935" cy="1224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47BBF2D-7C3A-DE62-A1DD-33B7142EBD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235" y="3733704"/>
            <a:ext cx="1808766" cy="12068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B9EEFEF-2445-556F-8200-D7799F4531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4865" y="3736463"/>
            <a:ext cx="1826424" cy="12186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99754D-99FF-CB5E-65DA-812AED5D35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284" y="972072"/>
            <a:ext cx="1808766" cy="12068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47738CA-B57B-1761-711C-C61B80ADB11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365" y="2343138"/>
            <a:ext cx="1826430" cy="12186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772D6E5-5B5F-DE98-3931-33B10671D68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915" y="964355"/>
            <a:ext cx="1826424" cy="12186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4E944F7-6F12-3800-F714-3317E69AA37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2086" y="968173"/>
            <a:ext cx="1835936" cy="1200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566712-4C7B-851A-909E-D2669F09608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414" y="963056"/>
            <a:ext cx="1826430" cy="1206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6172238-B0AA-CA66-950E-0D91AC1FB4E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4866" y="2343138"/>
            <a:ext cx="1826432" cy="12186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89D8022-461E-4786-451B-A1E7A226522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036" y="3735705"/>
            <a:ext cx="1835934" cy="1224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E618CAF-09DA-6E97-889C-2BE5C5D8596B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761" y="5117391"/>
            <a:ext cx="1809939" cy="1220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5D06ACE-1F23-92BE-112A-2CB83D9AF69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236" y="2343137"/>
            <a:ext cx="1808778" cy="12186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6915EFD-3A76-8DFC-6CCA-CCA336C5342F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963" y="5112485"/>
            <a:ext cx="1835935" cy="1224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9D4242EE-6ADD-B968-9EE6-D42048FC38D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036" y="5118824"/>
            <a:ext cx="1826431" cy="12186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A269950-97A0-0742-6593-27039DB7538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365" y="3735002"/>
            <a:ext cx="1826430" cy="12186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C3F49C2-3A44-A629-F983-699B7F4DD47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106"/>
          <a:stretch>
            <a:fillRect/>
          </a:stretch>
        </p:blipFill>
        <p:spPr>
          <a:xfrm rot="16200000">
            <a:off x="8740698" y="4791770"/>
            <a:ext cx="1218637" cy="18695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6083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F1E7E2C-6E26-36CC-C119-C2D1834F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672B89-9FC5-1899-7A56-3600022BD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Produkte und Beispiele Laserschneiden (Auswahl)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1DBFC7-DD23-6815-DC79-6CC81E0169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541" y="4725891"/>
            <a:ext cx="2101471" cy="1402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347A613-5A73-6AEF-2BC9-2F55046465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612" y="4734678"/>
            <a:ext cx="2023783" cy="1402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1DE371D-C67E-81D8-A05E-7797461BBE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127" y="2831359"/>
            <a:ext cx="1861849" cy="1420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2726547-29AF-A944-639D-6AD7AD33F07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127" y="968172"/>
            <a:ext cx="1861849" cy="13963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927CAC8-F7DC-8ED1-F016-71016C0BFE4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126" y="4720587"/>
            <a:ext cx="1861849" cy="14162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11207B4-34FD-5940-7902-1008EA09DF1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613" y="2845060"/>
            <a:ext cx="2023784" cy="1402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D3F6EF-7FB9-CB84-F451-58154C83010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482" y="4725890"/>
            <a:ext cx="2101459" cy="14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2CF4450-C1D1-9C22-6944-6939FBB23DA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542" y="2840684"/>
            <a:ext cx="2101459" cy="14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1E3D290-8AAE-4B17-3001-63D7CE095EC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482" y="2849304"/>
            <a:ext cx="2101459" cy="14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8BDA253-0922-04B8-2C38-667E53D3BEB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541" y="968173"/>
            <a:ext cx="2101459" cy="14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4A89A14-4223-8234-F0EC-45FBD5C8F67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482" y="971382"/>
            <a:ext cx="2101459" cy="1402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8686E19-AC63-27F0-69D8-5A3802B13027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612" y="979659"/>
            <a:ext cx="2023783" cy="13963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81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3703C55-A1B6-349F-AA21-5B9718D9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DAA300-DA84-E3F4-C538-238BED882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High End 3D-Lasermaschinen Trumpf TLC 3000 + Laserquelle </a:t>
            </a:r>
            <a:r>
              <a:rPr lang="de-DE" altLang="de-DE" dirty="0" err="1"/>
              <a:t>TruDisk</a:t>
            </a:r>
            <a:r>
              <a:rPr lang="de-DE" altLang="de-DE" dirty="0"/>
              <a:t> 3001</a:t>
            </a:r>
            <a:endParaRPr lang="de-DE" dirty="0"/>
          </a:p>
        </p:txBody>
      </p:sp>
      <p:pic>
        <p:nvPicPr>
          <p:cNvPr id="4" name="Grafik 3" descr="Ein Bild, das Boden, drinnen, Gebäude, weiß enthält.&#10;&#10;Mit sehr hoher Zuverlässigkeit generierte Beschreibung">
            <a:extLst>
              <a:ext uri="{FF2B5EF4-FFF2-40B4-BE49-F238E27FC236}">
                <a16:creationId xmlns:a16="http://schemas.microsoft.com/office/drawing/2014/main" id="{8347DEAB-24F1-D365-13AF-B4121BF870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557" y="968173"/>
            <a:ext cx="6671318" cy="53054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 descr="Ein Bild, das drinnen, Objekt, weiß, Wand enthält.&#10;&#10;Mit hoher Zuverlässigkeit generierte Beschreibung">
            <a:extLst>
              <a:ext uri="{FF2B5EF4-FFF2-40B4-BE49-F238E27FC236}">
                <a16:creationId xmlns:a16="http://schemas.microsoft.com/office/drawing/2014/main" id="{B36687DD-D44E-8F88-F4AE-5A32C7D3E3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168" y="968173"/>
            <a:ext cx="2729315" cy="23805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2BB3C7F-D464-3A3A-A9D7-DB38CC435A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168" y="4226608"/>
            <a:ext cx="2729315" cy="20469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8353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70EC94C-CFB3-2853-1565-E4EE77C6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957885-2123-7AC9-E8C5-468D6BC39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5" y="225469"/>
            <a:ext cx="10522243" cy="331116"/>
          </a:xfrm>
        </p:spPr>
        <p:txBody>
          <a:bodyPr/>
          <a:lstStyle/>
          <a:p>
            <a:r>
              <a:rPr lang="de-DE" altLang="de-DE" sz="1600" dirty="0"/>
              <a:t>High End 3D-Lasermaschine Trumpf TLC 3000 + Laserquelle </a:t>
            </a:r>
            <a:r>
              <a:rPr lang="de-DE" altLang="de-DE" sz="1600" dirty="0" err="1"/>
              <a:t>TruFiber</a:t>
            </a:r>
            <a:r>
              <a:rPr lang="de-DE" altLang="de-DE" sz="1600" dirty="0"/>
              <a:t> 500 (Single Mode Faserlaser)</a:t>
            </a:r>
            <a:endParaRPr lang="de-DE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90FE3A-3EF7-9BB6-F961-1331D663CE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58" r="14082"/>
          <a:stretch/>
        </p:blipFill>
        <p:spPr>
          <a:xfrm>
            <a:off x="1992086" y="4082519"/>
            <a:ext cx="3702111" cy="22698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10DF4CA-CA3B-62A0-3BAF-2AB8CFF0AC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035" y="968173"/>
            <a:ext cx="3669998" cy="53841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494C9D6-C9A8-26C0-5A83-F2F98112EC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2087" y="973161"/>
            <a:ext cx="3702110" cy="2871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936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Ein Bild, das Text, Im Haus, Computer, Maschine enthält.&#10;&#10;KI-generierte Inhalte können fehlerhaft sein.">
            <a:extLst>
              <a:ext uri="{FF2B5EF4-FFF2-40B4-BE49-F238E27FC236}">
                <a16:creationId xmlns:a16="http://schemas.microsoft.com/office/drawing/2014/main" id="{4A3CF7FB-95F3-DC44-A09F-80B70091AF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62" y="968173"/>
            <a:ext cx="5514458" cy="3997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D283A11-4EB0-B914-B27F-908631FB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150CB9-E6AE-C58C-ED69-A14ED80F5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9164794" cy="331116"/>
          </a:xfrm>
        </p:spPr>
        <p:txBody>
          <a:bodyPr/>
          <a:lstStyle/>
          <a:p>
            <a:r>
              <a:rPr lang="de-DE" altLang="de-DE" dirty="0"/>
              <a:t>3D Laserschweißen mit Trumpf </a:t>
            </a:r>
            <a:r>
              <a:rPr lang="de-DE" altLang="de-DE" dirty="0" err="1"/>
              <a:t>TruLaser</a:t>
            </a:r>
            <a:r>
              <a:rPr lang="de-DE" altLang="de-DE" dirty="0"/>
              <a:t> Station 7000 und Laserquelle </a:t>
            </a:r>
            <a:r>
              <a:rPr lang="de-DE" altLang="de-DE" dirty="0" err="1"/>
              <a:t>TruPulse</a:t>
            </a:r>
            <a:r>
              <a:rPr lang="de-DE" altLang="de-DE" dirty="0"/>
              <a:t> 203</a:t>
            </a:r>
            <a:endParaRPr lang="de-DE" dirty="0"/>
          </a:p>
        </p:txBody>
      </p:sp>
      <p:pic>
        <p:nvPicPr>
          <p:cNvPr id="11" name="Grafik 10" descr="Ein Bild, das Maschine, Elektrische Leitungen, Kabel, Im Haus enthält.&#10;&#10;KI-generierte Inhalte können fehlerhaft sein.">
            <a:extLst>
              <a:ext uri="{FF2B5EF4-FFF2-40B4-BE49-F238E27FC236}">
                <a16:creationId xmlns:a16="http://schemas.microsoft.com/office/drawing/2014/main" id="{DC8E33ED-DAB6-D959-2FB4-E8D3D020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95" b="3783"/>
          <a:stretch>
            <a:fillRect/>
          </a:stretch>
        </p:blipFill>
        <p:spPr>
          <a:xfrm>
            <a:off x="7149028" y="968172"/>
            <a:ext cx="3935528" cy="26866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 descr="Ein Bild, das Maschine, Bautechnik, Werkzeugmaschine, Metall enthält.&#10;&#10;KI-generierte Inhalte können fehlerhaft sein.">
            <a:extLst>
              <a:ext uri="{FF2B5EF4-FFF2-40B4-BE49-F238E27FC236}">
                <a16:creationId xmlns:a16="http://schemas.microsoft.com/office/drawing/2014/main" id="{36470421-7EF9-0835-B74F-59AC18CD27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75" t="1" r="3380" b="19626"/>
          <a:stretch>
            <a:fillRect/>
          </a:stretch>
        </p:blipFill>
        <p:spPr>
          <a:xfrm>
            <a:off x="7149028" y="3863538"/>
            <a:ext cx="3935528" cy="2346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 descr="Ein Bild, das Screenshot, Elektronik, Computer, Text enthält.&#10;&#10;KI-generierte Inhalte können fehlerhaft sein.">
            <a:extLst>
              <a:ext uri="{FF2B5EF4-FFF2-40B4-BE49-F238E27FC236}">
                <a16:creationId xmlns:a16="http://schemas.microsoft.com/office/drawing/2014/main" id="{E0C703C9-E47D-C58E-AD28-60E017DBA4F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70" b="15352"/>
          <a:stretch>
            <a:fillRect/>
          </a:stretch>
        </p:blipFill>
        <p:spPr>
          <a:xfrm>
            <a:off x="2514332" y="5120640"/>
            <a:ext cx="2649251" cy="11506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856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1651AC5-6536-CB40-1E55-23004116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21A659-E6D1-18D3-BACC-1498A5930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Laserschweißen mit Trumpf </a:t>
            </a:r>
            <a:r>
              <a:rPr lang="de-DE" altLang="de-DE" dirty="0" err="1"/>
              <a:t>TruLaser</a:t>
            </a:r>
            <a:r>
              <a:rPr lang="de-DE" altLang="de-DE" dirty="0"/>
              <a:t> Station 5005 und Laserquelle </a:t>
            </a:r>
            <a:r>
              <a:rPr lang="de-DE" altLang="de-DE" dirty="0" err="1"/>
              <a:t>TruPulse</a:t>
            </a:r>
            <a:r>
              <a:rPr lang="de-DE" altLang="de-DE" dirty="0"/>
              <a:t> 103</a:t>
            </a:r>
            <a:endParaRPr lang="de-DE" dirty="0"/>
          </a:p>
        </p:txBody>
      </p:sp>
      <p:pic>
        <p:nvPicPr>
          <p:cNvPr id="7" name="Grafik 6" descr="Ein Bild, das Maschine, Im Haus, Bautechnik, Workshop enthält.&#10;&#10;KI-generierte Inhalte können fehlerhaft sein.">
            <a:extLst>
              <a:ext uri="{FF2B5EF4-FFF2-40B4-BE49-F238E27FC236}">
                <a16:creationId xmlns:a16="http://schemas.microsoft.com/office/drawing/2014/main" id="{4E77A3B8-915D-7A5C-20BA-DD197CE50B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450" t="12286" b="3288"/>
          <a:stretch>
            <a:fillRect/>
          </a:stretch>
        </p:blipFill>
        <p:spPr>
          <a:xfrm>
            <a:off x="1760800" y="968173"/>
            <a:ext cx="4262266" cy="52986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 descr="Ein Bild, das Maschine, Bautechnik, Elektrische Leitungen, Stahl enthält.&#10;&#10;KI-generierte Inhalte können fehlerhaft sein.">
            <a:extLst>
              <a:ext uri="{FF2B5EF4-FFF2-40B4-BE49-F238E27FC236}">
                <a16:creationId xmlns:a16="http://schemas.microsoft.com/office/drawing/2014/main" id="{9E3386CC-5A91-8611-5C8D-4636EF7BC7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6339"/>
          <a:stretch>
            <a:fillRect/>
          </a:stretch>
        </p:blipFill>
        <p:spPr>
          <a:xfrm>
            <a:off x="6602851" y="968173"/>
            <a:ext cx="3511732" cy="24668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 descr="Ein Bild, das Screenshot, Elektronik, Text, Monitor enthält.&#10;&#10;KI-generierte Inhalte können fehlerhaft sein.">
            <a:extLst>
              <a:ext uri="{FF2B5EF4-FFF2-40B4-BE49-F238E27FC236}">
                <a16:creationId xmlns:a16="http://schemas.microsoft.com/office/drawing/2014/main" id="{C4F7E507-E386-DA71-58AD-1A73DA6FADB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334" t="4858" r="1199" b="7238"/>
          <a:stretch>
            <a:fillRect/>
          </a:stretch>
        </p:blipFill>
        <p:spPr>
          <a:xfrm>
            <a:off x="6602851" y="3679057"/>
            <a:ext cx="3511732" cy="25878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832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23D932-50D7-1021-88B7-6AC555521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EAFCD0-1523-5398-51AB-58101D82B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81787"/>
            <a:ext cx="8412498" cy="610544"/>
          </a:xfrm>
        </p:spPr>
        <p:txBody>
          <a:bodyPr/>
          <a:lstStyle/>
          <a:p>
            <a:r>
              <a:rPr lang="de-DE" altLang="de-DE" sz="1600" dirty="0"/>
              <a:t>3 x Drehtisch-Laseranlagen Trumpf TLC 3309 + TruDisk 4001 bzw. 3302</a:t>
            </a:r>
            <a:br>
              <a:rPr lang="de-DE" altLang="de-DE" sz="1600" dirty="0"/>
            </a:br>
            <a:r>
              <a:rPr lang="de-DE" altLang="de-DE" sz="1600" dirty="0"/>
              <a:t>(zum gleichzeitigen Bestücken während der Laserbearbeitung)</a:t>
            </a:r>
            <a:endParaRPr lang="de-DE" sz="1600" dirty="0"/>
          </a:p>
        </p:txBody>
      </p:sp>
      <p:pic>
        <p:nvPicPr>
          <p:cNvPr id="9" name="Picture 6" descr="Bild 009">
            <a:extLst>
              <a:ext uri="{FF2B5EF4-FFF2-40B4-BE49-F238E27FC236}">
                <a16:creationId xmlns:a16="http://schemas.microsoft.com/office/drawing/2014/main" id="{C83C265B-61D9-80E8-332F-A39B7504B9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090"/>
          <a:stretch>
            <a:fillRect/>
          </a:stretch>
        </p:blipFill>
        <p:spPr bwMode="auto">
          <a:xfrm>
            <a:off x="8134188" y="968173"/>
            <a:ext cx="2309812" cy="36495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IMG0369">
            <a:extLst>
              <a:ext uri="{FF2B5EF4-FFF2-40B4-BE49-F238E27FC236}">
                <a16:creationId xmlns:a16="http://schemas.microsoft.com/office/drawing/2014/main" id="{F5CBDFF2-F830-B148-27DC-BA9DA7607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391" y="4704016"/>
            <a:ext cx="1820772" cy="1598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H:\Bilder &amp; Videos Häberle\Anlagen und Maschinen\CIMG3620.JPG">
            <a:extLst>
              <a:ext uri="{FF2B5EF4-FFF2-40B4-BE49-F238E27FC236}">
                <a16:creationId xmlns:a16="http://schemas.microsoft.com/office/drawing/2014/main" id="{1B8E738A-1597-6D18-CDA2-192C8EB7F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0243" y="4704018"/>
            <a:ext cx="2131876" cy="15985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:\Bilder &amp; Videos Häberle\Anlagen und Maschinen\CIMG3622 - Kopie.JPG">
            <a:extLst>
              <a:ext uri="{FF2B5EF4-FFF2-40B4-BE49-F238E27FC236}">
                <a16:creationId xmlns:a16="http://schemas.microsoft.com/office/drawing/2014/main" id="{1C4EC368-9ED1-8750-16C2-55DD60908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0"/>
          <a:stretch>
            <a:fillRect/>
          </a:stretch>
        </p:blipFill>
        <p:spPr bwMode="auto">
          <a:xfrm>
            <a:off x="1740242" y="968173"/>
            <a:ext cx="6088063" cy="3649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">
            <a:extLst>
              <a:ext uri="{FF2B5EF4-FFF2-40B4-BE49-F238E27FC236}">
                <a16:creationId xmlns:a16="http://schemas.microsoft.com/office/drawing/2014/main" id="{C400A0BB-EF8B-83B0-A183-F3E38A9F28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3287" y="4704016"/>
            <a:ext cx="2131400" cy="159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">
            <a:extLst>
              <a:ext uri="{FF2B5EF4-FFF2-40B4-BE49-F238E27FC236}">
                <a16:creationId xmlns:a16="http://schemas.microsoft.com/office/drawing/2014/main" id="{0DA8F8B7-3F35-3851-733E-010060970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5811" y="4704016"/>
            <a:ext cx="2248189" cy="159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008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C22E9A4-4856-8BA3-804B-ED6CCEDAF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781F5F-0CE2-8D0B-D148-02BD0FF7B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2 x Schweißzellen Overhead M40 mit bis zu 7 Achsen mit Trumpf </a:t>
            </a:r>
            <a:r>
              <a:rPr lang="de-DE" altLang="de-DE" dirty="0" err="1"/>
              <a:t>TruDisk</a:t>
            </a:r>
            <a:r>
              <a:rPr lang="de-DE" altLang="de-DE" dirty="0"/>
              <a:t> 2002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CD7C43E-B376-B9AC-8CBF-4A8DA53CE1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416" y="968173"/>
            <a:ext cx="4517498" cy="27054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EB057B2-2721-3E2D-8600-D4743EE875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416" y="3825942"/>
            <a:ext cx="4517498" cy="2466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1DB257-386A-6248-15D5-F0B5D708EB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614" y="968173"/>
            <a:ext cx="3760658" cy="53238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0079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19D7B43-8D98-8526-4A2A-CF91D3A1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C10C49-2921-675E-DCA5-126D51B90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Faserlaser Trumpf </a:t>
            </a:r>
            <a:r>
              <a:rPr lang="de-DE" altLang="de-DE" dirty="0" err="1"/>
              <a:t>TruFiber</a:t>
            </a:r>
            <a:r>
              <a:rPr lang="de-DE" altLang="de-DE" dirty="0"/>
              <a:t> 500 + Hochleistungszelle mit Linear-Direktantrieben</a:t>
            </a:r>
            <a:endParaRPr lang="de-DE" dirty="0"/>
          </a:p>
        </p:txBody>
      </p:sp>
      <p:pic>
        <p:nvPicPr>
          <p:cNvPr id="4" name="Picture 7" descr="H:\Bilder &amp; Videos Häberle\Anlagen und Maschinen\CIMG0756.JPG">
            <a:extLst>
              <a:ext uri="{FF2B5EF4-FFF2-40B4-BE49-F238E27FC236}">
                <a16:creationId xmlns:a16="http://schemas.microsoft.com/office/drawing/2014/main" id="{6DA56DE3-AAA5-8E06-19CD-5011625ED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1085" y="968173"/>
            <a:ext cx="6877050" cy="531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:\Bilder &amp; Videos Häberle\Anlagen und Maschinen\CIMG0759.JPG">
            <a:extLst>
              <a:ext uri="{FF2B5EF4-FFF2-40B4-BE49-F238E27FC236}">
                <a16:creationId xmlns:a16="http://schemas.microsoft.com/office/drawing/2014/main" id="{794B34F9-015F-2A5A-2F47-159276E5D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710" y="968172"/>
            <a:ext cx="2127250" cy="1595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7194E8-D1F9-8C0A-9817-5E42201944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709" y="4863756"/>
            <a:ext cx="2127249" cy="14193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82B066D-D58B-AC4E-131B-C6DDD8710E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709" y="2915964"/>
            <a:ext cx="2127249" cy="15954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6839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Maschine, Im Haus, Fabrik, Workshop enthält.&#10;&#10;KI-generierte Inhalte können fehlerhaft sein.">
            <a:extLst>
              <a:ext uri="{FF2B5EF4-FFF2-40B4-BE49-F238E27FC236}">
                <a16:creationId xmlns:a16="http://schemas.microsoft.com/office/drawing/2014/main" id="{87829CB4-7417-5719-CF87-3C98A19A3D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1329" y="974704"/>
            <a:ext cx="7806505" cy="52521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64A5253-8EBA-BA01-247E-5944B5A9C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AC0725-F39B-6A82-288C-A50E66DB9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9332434" cy="331116"/>
          </a:xfrm>
        </p:spPr>
        <p:txBody>
          <a:bodyPr/>
          <a:lstStyle/>
          <a:p>
            <a:r>
              <a:rPr lang="de-DE" altLang="de-DE" dirty="0"/>
              <a:t>Feinschneid-Laseranlage Trumpf TruLaser Cell 3010 mit Laserquelle TruDisk 2000</a:t>
            </a:r>
            <a:endParaRPr lang="de-DE" dirty="0"/>
          </a:p>
        </p:txBody>
      </p:sp>
      <p:pic>
        <p:nvPicPr>
          <p:cNvPr id="6" name="Grafik 2">
            <a:extLst>
              <a:ext uri="{FF2B5EF4-FFF2-40B4-BE49-F238E27FC236}">
                <a16:creationId xmlns:a16="http://schemas.microsoft.com/office/drawing/2014/main" id="{EC886504-75F0-CE88-053C-B6A464B0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1041" y="4739016"/>
            <a:ext cx="1983812" cy="14878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2">
            <a:extLst>
              <a:ext uri="{FF2B5EF4-FFF2-40B4-BE49-F238E27FC236}">
                <a16:creationId xmlns:a16="http://schemas.microsoft.com/office/drawing/2014/main" id="{BDE08C8D-94D5-F964-0CD2-D5222A854B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1161" y="974704"/>
            <a:ext cx="2053692" cy="1540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49E53070-0A3B-6979-FB23-02DACA0413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5" y="4601274"/>
            <a:ext cx="2457703" cy="1625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113D204-66CB-D659-F898-A69E2E6758F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5" y="2788509"/>
            <a:ext cx="2457703" cy="1639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14580BF-F419-0684-8686-FCA2E35CCBA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86" y="974704"/>
            <a:ext cx="2457703" cy="1640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0072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A75CB55-275A-3778-3BD8-928A938B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E2FBCD-9EEC-4EEA-0EAD-B0A423AB8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4 x 3D-Laserzentren Trumpf mit 5 Achsen </a:t>
            </a:r>
            <a:endParaRPr lang="de-DE" dirty="0"/>
          </a:p>
        </p:txBody>
      </p:sp>
      <p:pic>
        <p:nvPicPr>
          <p:cNvPr id="5" name="Picture 7" descr="Laser_HL506P_bearbeitet">
            <a:extLst>
              <a:ext uri="{FF2B5EF4-FFF2-40B4-BE49-F238E27FC236}">
                <a16:creationId xmlns:a16="http://schemas.microsoft.com/office/drawing/2014/main" id="{618FC298-C980-096B-8CA8-3010C329E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8258" y="968173"/>
            <a:ext cx="6853918" cy="514116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1">
            <a:extLst>
              <a:ext uri="{FF2B5EF4-FFF2-40B4-BE49-F238E27FC236}">
                <a16:creationId xmlns:a16="http://schemas.microsoft.com/office/drawing/2014/main" id="{67A4E6CC-6AE4-E414-B623-E6E228BDD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819" y="968173"/>
            <a:ext cx="1695450" cy="110331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:\Dokumente nach Geschäftspartnern geordnet\Brabant_Ritter Aluminium\Präsentationsbilder Armlehne 2012\CIMG0764.JPG">
            <a:extLst>
              <a:ext uri="{FF2B5EF4-FFF2-40B4-BE49-F238E27FC236}">
                <a16:creationId xmlns:a16="http://schemas.microsoft.com/office/drawing/2014/main" id="{EB532ED1-A1AF-B33A-4416-F5FDDA3F5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412" y="3508813"/>
            <a:ext cx="1300264" cy="260052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3">
            <a:extLst>
              <a:ext uri="{FF2B5EF4-FFF2-40B4-BE49-F238E27FC236}">
                <a16:creationId xmlns:a16="http://schemas.microsoft.com/office/drawing/2014/main" id="{AC9BAC54-739A-78A7-A68B-3C1DD4B27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2485" y="968173"/>
            <a:ext cx="1838325" cy="137953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8E3EA43B-A9C4-FDDA-A55E-E44D482CFE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230"/>
          <a:stretch>
            <a:fillRect/>
          </a:stretch>
        </p:blipFill>
        <p:spPr bwMode="auto">
          <a:xfrm>
            <a:off x="9518955" y="4705991"/>
            <a:ext cx="2091855" cy="140335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13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IMG0046">
            <a:extLst>
              <a:ext uri="{FF2B5EF4-FFF2-40B4-BE49-F238E27FC236}">
                <a16:creationId xmlns:a16="http://schemas.microsoft.com/office/drawing/2014/main" id="{D576B35E-7379-94BA-1E48-E9751AE45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591" y="968173"/>
            <a:ext cx="6808075" cy="51060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A27EE03-E27E-10F6-FD01-91F2AA7C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15</a:t>
            </a:fld>
            <a:endParaRPr lang="en-US" dirty="0"/>
          </a:p>
        </p:txBody>
      </p:sp>
      <p:pic>
        <p:nvPicPr>
          <p:cNvPr id="8" name="Picture 6" descr="H:\Maschinenordner\HL304P_RST584_840D_Kern-Liebers\CIMG3001.JPG">
            <a:extLst>
              <a:ext uri="{FF2B5EF4-FFF2-40B4-BE49-F238E27FC236}">
                <a16:creationId xmlns:a16="http://schemas.microsoft.com/office/drawing/2014/main" id="{EC0A43F9-E766-8B0E-22AE-94AEB67FB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4512" y="968173"/>
            <a:ext cx="2600384" cy="1950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H:\Bilder &amp; Videos Häberle\Anlagen und Maschinen\TLC 3309_TD 3302\3D-Zeichnung Drehtisch und Laserkopf TLC 3309.jpg">
            <a:extLst>
              <a:ext uri="{FF2B5EF4-FFF2-40B4-BE49-F238E27FC236}">
                <a16:creationId xmlns:a16="http://schemas.microsoft.com/office/drawing/2014/main" id="{B786DE33-375C-53AB-A7A0-B69B0DCBF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0008" y="3229689"/>
            <a:ext cx="2204888" cy="28445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1A3FD730-039A-DFA3-E44A-E675E6E54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186" y="225469"/>
            <a:ext cx="9721054" cy="331116"/>
          </a:xfrm>
        </p:spPr>
        <p:txBody>
          <a:bodyPr/>
          <a:lstStyle/>
          <a:p>
            <a:r>
              <a:rPr lang="de-DE" altLang="de-DE" sz="1600" dirty="0"/>
              <a:t>4-Stationen Rundtisch-Laseranlage Trumpf TLC 3309  (zum Bestücken während der Laserbearbeitung)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582640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9860CDB-CC61-7863-64ED-37E610AD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1054CA-D9DB-921D-6FA0-7B5348C56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2 x Trumpf TruLaser Station 3002 zur Serienbearbeitung kleinerer Bauteile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1A418BD-2105-2909-22B2-4AD49C6F85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83"/>
          <a:stretch>
            <a:fillRect/>
          </a:stretch>
        </p:blipFill>
        <p:spPr bwMode="auto">
          <a:xfrm>
            <a:off x="581186" y="1631113"/>
            <a:ext cx="7922734" cy="38098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1">
            <a:extLst>
              <a:ext uri="{FF2B5EF4-FFF2-40B4-BE49-F238E27FC236}">
                <a16:creationId xmlns:a16="http://schemas.microsoft.com/office/drawing/2014/main" id="{69624D63-4044-97BC-0D01-EB9C6351D9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4611" y="1631113"/>
            <a:ext cx="1616199" cy="1293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2">
            <a:extLst>
              <a:ext uri="{FF2B5EF4-FFF2-40B4-BE49-F238E27FC236}">
                <a16:creationId xmlns:a16="http://schemas.microsoft.com/office/drawing/2014/main" id="{723B8943-FE58-24A1-1587-26714E32E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2283" y="3230355"/>
            <a:ext cx="2948528" cy="22105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2">
            <a:extLst>
              <a:ext uri="{FF2B5EF4-FFF2-40B4-BE49-F238E27FC236}">
                <a16:creationId xmlns:a16="http://schemas.microsoft.com/office/drawing/2014/main" id="{F1CB1B6A-2466-ADF4-812C-564A89CECF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22"/>
          <a:stretch>
            <a:fillRect/>
          </a:stretch>
        </p:blipFill>
        <p:spPr bwMode="auto">
          <a:xfrm>
            <a:off x="8662283" y="1631113"/>
            <a:ext cx="1173964" cy="1293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529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69509B6-90B9-5A02-D44F-C37C9B8A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A5ED2DB5-CEAC-06CD-E2FA-22DDF8B419FB}"/>
              </a:ext>
            </a:extLst>
          </p:cNvPr>
          <p:cNvSpPr txBox="1">
            <a:spLocks/>
          </p:cNvSpPr>
          <p:nvPr/>
        </p:nvSpPr>
        <p:spPr>
          <a:xfrm>
            <a:off x="581186" y="81787"/>
            <a:ext cx="9667714" cy="610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800" b="1" kern="1200">
                <a:solidFill>
                  <a:srgbClr val="5FB8E7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1600" dirty="0"/>
              <a:t>Laser-Kunststoffschweißanlage zum Quasisimultanschweißen von Plastomeren mit Setzwegmessung </a:t>
            </a:r>
            <a:endParaRPr lang="de-DE" sz="1600" dirty="0"/>
          </a:p>
        </p:txBody>
      </p:sp>
      <p:pic>
        <p:nvPicPr>
          <p:cNvPr id="7" name="Picture 5" descr="rofin_Schwei├ƒanlage_Polyscan_Dilas_2">
            <a:extLst>
              <a:ext uri="{FF2B5EF4-FFF2-40B4-BE49-F238E27FC236}">
                <a16:creationId xmlns:a16="http://schemas.microsoft.com/office/drawing/2014/main" id="{EAD020C9-1120-0AC9-5EB4-D22A19EE3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086" y="993584"/>
            <a:ext cx="3455987" cy="246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75F9BE5A-F240-8C8F-D3BD-ABA071704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0801" y="2835425"/>
            <a:ext cx="2305046" cy="16081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90C34F5-0763-E713-6BC2-ACD3D3A8F9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878" y="993584"/>
            <a:ext cx="2305046" cy="172878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58B9720-ACA1-05C9-0C12-68107DD4FD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801" y="993584"/>
            <a:ext cx="2305046" cy="172878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1" name="Grafik 3">
            <a:extLst>
              <a:ext uri="{FF2B5EF4-FFF2-40B4-BE49-F238E27FC236}">
                <a16:creationId xmlns:a16="http://schemas.microsoft.com/office/drawing/2014/main" id="{BE8A57E7-CE11-5F4F-86D9-8EE466382FB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8878" y="2835425"/>
            <a:ext cx="2304727" cy="1608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HL34P Feinrohrbearbeitung (1)">
            <a:extLst>
              <a:ext uri="{FF2B5EF4-FFF2-40B4-BE49-F238E27FC236}">
                <a16:creationId xmlns:a16="http://schemas.microsoft.com/office/drawing/2014/main" id="{E1B0C35F-F3F3-2C60-B816-9997C6567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0801" y="4556584"/>
            <a:ext cx="2305046" cy="16004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L34P Feinrohrbearbeitung">
            <a:extLst>
              <a:ext uri="{FF2B5EF4-FFF2-40B4-BE49-F238E27FC236}">
                <a16:creationId xmlns:a16="http://schemas.microsoft.com/office/drawing/2014/main" id="{7540DC14-5FC1-1959-DBBA-DE6C05C06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086" y="3565012"/>
            <a:ext cx="3455987" cy="25919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224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L34P Feinrohrbearbeitung (3)">
            <a:extLst>
              <a:ext uri="{FF2B5EF4-FFF2-40B4-BE49-F238E27FC236}">
                <a16:creationId xmlns:a16="http://schemas.microsoft.com/office/drawing/2014/main" id="{88496BFD-7611-B80A-6B36-6F1609B50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91"/>
          <a:stretch>
            <a:fillRect/>
          </a:stretch>
        </p:blipFill>
        <p:spPr bwMode="auto">
          <a:xfrm>
            <a:off x="581186" y="977698"/>
            <a:ext cx="5720554" cy="43465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A9F8FA6-E284-2409-12E4-FE231E40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ABEF4B-2D1C-E00D-A7B0-C49320D44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Feinrohrbearbeitung – Laserfeinschneiden – Laserfeinschweißen</a:t>
            </a:r>
            <a:endParaRPr lang="de-DE" dirty="0"/>
          </a:p>
        </p:txBody>
      </p:sp>
      <p:pic>
        <p:nvPicPr>
          <p:cNvPr id="6" name="Picture 7" descr="Neigungsrohr_Kontur6_25102010">
            <a:extLst>
              <a:ext uri="{FF2B5EF4-FFF2-40B4-BE49-F238E27FC236}">
                <a16:creationId xmlns:a16="http://schemas.microsoft.com/office/drawing/2014/main" id="{07422200-98A7-BDBA-50C4-FFAA4CA66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33"/>
          <a:stretch>
            <a:fillRect/>
          </a:stretch>
        </p:blipFill>
        <p:spPr bwMode="auto">
          <a:xfrm>
            <a:off x="6585750" y="977698"/>
            <a:ext cx="2407934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H:\Dokumente nach Geschäftspartnern geordnet\PTEC Filter\Bilder geschnittener Filter 0,06mm Schnittspalt\CIMG0744.JPG">
            <a:extLst>
              <a:ext uri="{FF2B5EF4-FFF2-40B4-BE49-F238E27FC236}">
                <a16:creationId xmlns:a16="http://schemas.microsoft.com/office/drawing/2014/main" id="{DEC76FC7-F2C0-3431-71DB-AA337A2B3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2876" y="3263698"/>
            <a:ext cx="2407934" cy="20969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:\Bilder &amp; Videos Häberle\Produktfotos\Bild21.jpg">
            <a:extLst>
              <a:ext uri="{FF2B5EF4-FFF2-40B4-BE49-F238E27FC236}">
                <a16:creationId xmlns:a16="http://schemas.microsoft.com/office/drawing/2014/main" id="{E449DDB6-8FFB-53BC-A144-16280377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3007" y="977698"/>
            <a:ext cx="2397803" cy="19179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H:\Bilder &amp; Videos Häberle\Produktfotos\Bild364.jpg">
            <a:extLst>
              <a:ext uri="{FF2B5EF4-FFF2-40B4-BE49-F238E27FC236}">
                <a16:creationId xmlns:a16="http://schemas.microsoft.com/office/drawing/2014/main" id="{4B3B6BAE-7937-5E0A-4372-E5C299645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5750" y="3426716"/>
            <a:ext cx="2407934" cy="19339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31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5EE7EC5-8D0A-B295-F11D-75ADAA84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02B286-B406-4F70-D110-DA15CA71E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KFZ-Rückleuchten-Fertigung</a:t>
            </a:r>
            <a:endParaRPr lang="de-DE" dirty="0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D237A958-22F7-D1A1-B541-453903265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3924098"/>
            <a:ext cx="3168650" cy="2378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CA3B134-2EB4-3FF6-0126-84CF7FB0E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75" y="968173"/>
            <a:ext cx="2324100" cy="3097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1">
            <a:extLst>
              <a:ext uri="{FF2B5EF4-FFF2-40B4-BE49-F238E27FC236}">
                <a16:creationId xmlns:a16="http://schemas.microsoft.com/office/drawing/2014/main" id="{C4E18958-6762-ADF2-D624-4D37F2FAE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2263" y="4559098"/>
            <a:ext cx="2305050" cy="1757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2">
            <a:extLst>
              <a:ext uri="{FF2B5EF4-FFF2-40B4-BE49-F238E27FC236}">
                <a16:creationId xmlns:a16="http://schemas.microsoft.com/office/drawing/2014/main" id="{C90129EE-0C8D-C38B-0AF1-CB6DC0EFA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0375" y="4559098"/>
            <a:ext cx="2324100" cy="1743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DSC02998">
            <a:extLst>
              <a:ext uri="{FF2B5EF4-FFF2-40B4-BE49-F238E27FC236}">
                <a16:creationId xmlns:a16="http://schemas.microsoft.com/office/drawing/2014/main" id="{2396354D-0D8F-013B-C8CB-52E48E357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968173"/>
            <a:ext cx="4187825" cy="2830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">
            <a:extLst>
              <a:ext uri="{FF2B5EF4-FFF2-40B4-BE49-F238E27FC236}">
                <a16:creationId xmlns:a16="http://schemas.microsoft.com/office/drawing/2014/main" id="{C0C7E3A0-DEA6-1972-7427-0E66F38D27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3950" y="968173"/>
            <a:ext cx="1762125" cy="2351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859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08DCC12-CDF3-8CCB-5876-5D62281E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20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0C8439-745F-261D-514F-315B05E99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3D Messmaschinen taktil &amp; optisch</a:t>
            </a:r>
            <a:endParaRPr lang="de-DE" dirty="0"/>
          </a:p>
        </p:txBody>
      </p:sp>
      <p:pic>
        <p:nvPicPr>
          <p:cNvPr id="4" name="Picture 9" descr="http://www.schut.com/Images/Screenshot_Illumination.jpg">
            <a:extLst>
              <a:ext uri="{FF2B5EF4-FFF2-40B4-BE49-F238E27FC236}">
                <a16:creationId xmlns:a16="http://schemas.microsoft.com/office/drawing/2014/main" id="{BFEE55B6-F36F-1B2A-58E4-792A667E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8871" y="4494338"/>
            <a:ext cx="1799524" cy="17995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1">
            <a:extLst>
              <a:ext uri="{FF2B5EF4-FFF2-40B4-BE49-F238E27FC236}">
                <a16:creationId xmlns:a16="http://schemas.microsoft.com/office/drawing/2014/main" id="{791498D7-4B8F-7AC8-D54E-13C641FCD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086" y="4494338"/>
            <a:ext cx="2266951" cy="18038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2">
            <a:extLst>
              <a:ext uri="{FF2B5EF4-FFF2-40B4-BE49-F238E27FC236}">
                <a16:creationId xmlns:a16="http://schemas.microsoft.com/office/drawing/2014/main" id="{886FA6A4-1969-67B6-C978-0D34BFF424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8229" y="4494338"/>
            <a:ext cx="2282618" cy="17995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D3B5920B-BEB0-DB42-67FD-1D963A810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68" r="6430"/>
          <a:stretch>
            <a:fillRect/>
          </a:stretch>
        </p:blipFill>
        <p:spPr bwMode="auto">
          <a:xfrm>
            <a:off x="8818687" y="4494338"/>
            <a:ext cx="1340407" cy="1410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A599D01-E048-9C6A-811A-A2B8FDF937A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49"/>
          <a:stretch>
            <a:fillRect/>
          </a:stretch>
        </p:blipFill>
        <p:spPr>
          <a:xfrm>
            <a:off x="1992086" y="968173"/>
            <a:ext cx="8167008" cy="33896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1990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FD8E48-59EE-67A7-85E5-22B221A3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21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4B3357-BF7A-7E00-8536-9F611B7A0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Mikroskop-Messplätze mit Anbindung an zentrale Messdatenbank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0BED54A-09DC-D271-5956-51CCA19347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224" y="968173"/>
            <a:ext cx="9210964" cy="518116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647614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B6A0914-29D4-9587-5311-35F0438F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C64EF5-1D3C-EA88-C4E4-484FFF18B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Labor zur Mikro- und Makroschliffherstellung &amp; Analyse der Schweißnähte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AB0DC35-5455-B61B-81C3-7FD8F82EA9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506" y="4036502"/>
            <a:ext cx="4422805" cy="228569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B515CC1-24EC-7C15-FC71-A1BFDAA8EB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506" y="968173"/>
            <a:ext cx="3955272" cy="297483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FBBF90C-4D2C-1C3E-BCCA-F82D20992B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762" y="3109735"/>
            <a:ext cx="1665964" cy="321246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18C10B7-436E-3366-AECA-2C35007BD7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1371" y="974587"/>
            <a:ext cx="2554076" cy="191555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3F2292A-295F-6DFA-D10D-45750EF242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3244" y="3109735"/>
            <a:ext cx="2064655" cy="321246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507F60F-499F-52DD-D38C-15234FFCDBC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865" y="968173"/>
            <a:ext cx="2565443" cy="1924082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83303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BF4076D-4278-B157-7512-95D138EF4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23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031D33-16FC-B2E2-B12D-162DA0AD1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Vorrichtungen – konstruiert und hergestellt von Häberle</a:t>
            </a:r>
            <a:endParaRPr lang="de-DE" dirty="0"/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BBACCDE1-3B28-CA52-442D-870504651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350" y="982460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5">
            <a:extLst>
              <a:ext uri="{FF2B5EF4-FFF2-40B4-BE49-F238E27FC236}">
                <a16:creationId xmlns:a16="http://schemas.microsoft.com/office/drawing/2014/main" id="{800726AC-7FBC-098A-FED4-FAA39A8AF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587" y="982460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5DF93A57-FB54-D99A-B5B5-F1F61B599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350" y="2814435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7">
            <a:extLst>
              <a:ext uri="{FF2B5EF4-FFF2-40B4-BE49-F238E27FC236}">
                <a16:creationId xmlns:a16="http://schemas.microsoft.com/office/drawing/2014/main" id="{CBAD9EBA-6535-98D9-8978-D629E9394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287" y="4651173"/>
            <a:ext cx="2025650" cy="151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A13D85BF-2D38-49D2-BC40-319979242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6762" y="2814435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D7B51C8A-54D6-C9F5-39AD-7F7751ABBA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287" y="2814435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38CDBD1F-3299-6F17-8D2E-EA78F23331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587" y="4651173"/>
            <a:ext cx="2025650" cy="151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2">
            <a:extLst>
              <a:ext uri="{FF2B5EF4-FFF2-40B4-BE49-F238E27FC236}">
                <a16:creationId xmlns:a16="http://schemas.microsoft.com/office/drawing/2014/main" id="{91B68A05-62A1-A971-72D2-713362BF5F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287" y="982460"/>
            <a:ext cx="2025650" cy="151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5">
            <a:extLst>
              <a:ext uri="{FF2B5EF4-FFF2-40B4-BE49-F238E27FC236}">
                <a16:creationId xmlns:a16="http://schemas.microsoft.com/office/drawing/2014/main" id="{0895C041-AEC5-4FDD-16A1-582495EA4B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0350" y="4649585"/>
            <a:ext cx="2025650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">
            <a:extLst>
              <a:ext uri="{FF2B5EF4-FFF2-40B4-BE49-F238E27FC236}">
                <a16:creationId xmlns:a16="http://schemas.microsoft.com/office/drawing/2014/main" id="{F0D31155-57CB-B239-C5D4-02DC073A22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6762" y="968173"/>
            <a:ext cx="2025650" cy="1512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2">
            <a:extLst>
              <a:ext uri="{FF2B5EF4-FFF2-40B4-BE49-F238E27FC236}">
                <a16:creationId xmlns:a16="http://schemas.microsoft.com/office/drawing/2014/main" id="{C763F440-ECB4-114B-28AE-6D502E410EE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412" y="2795385"/>
            <a:ext cx="2028825" cy="152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6">
            <a:extLst>
              <a:ext uri="{FF2B5EF4-FFF2-40B4-BE49-F238E27FC236}">
                <a16:creationId xmlns:a16="http://schemas.microsoft.com/office/drawing/2014/main" id="{50BC54DF-6A37-2107-5076-B2E574BDA5A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6762" y="4649585"/>
            <a:ext cx="2025650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310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2145130-804D-6D63-0679-C34B878BA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79EECE-C723-7897-2E5E-014096040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Prozess Management Board (Benutzeroberfläche)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F4DA12-97A9-F89B-F147-350C0AE8B8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" r="1"/>
          <a:stretch>
            <a:fillRect/>
          </a:stretch>
        </p:blipFill>
        <p:spPr>
          <a:xfrm>
            <a:off x="1103810" y="1039050"/>
            <a:ext cx="9668405" cy="50920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3391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5094BAB-4E3C-0AB5-386E-74A28B434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25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3DF1C9-7A58-8A3F-AF24-E8DD36F8D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 err="1"/>
              <a:t>ViFlow</a:t>
            </a:r>
            <a:r>
              <a:rPr lang="de-DE" altLang="de-DE" dirty="0"/>
              <a:t>- Intranet Qualitätshandbuch (Auszug)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893B02-5A79-BB0E-0C65-D224207A2B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810" y="1353951"/>
            <a:ext cx="5626023" cy="4692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2DECBD8-C50D-1D86-0E75-DC13D5C1BB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419" y="969398"/>
            <a:ext cx="6194502" cy="52942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6711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EEFFB32-9699-1EB1-88CF-43897BC2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87B45A-47E6-690A-03BA-4337E337E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Produkte &amp; Dienstleistungen (Auswahl)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D54592FD-91C3-3651-98E5-45DA5D10B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50947"/>
              </p:ext>
            </p:extLst>
          </p:nvPr>
        </p:nvGraphicFramePr>
        <p:xfrm>
          <a:off x="581191" y="882651"/>
          <a:ext cx="11029616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808">
                  <a:extLst>
                    <a:ext uri="{9D8B030D-6E8A-4147-A177-3AD203B41FA5}">
                      <a16:colId xmlns:a16="http://schemas.microsoft.com/office/drawing/2014/main" val="2357394433"/>
                    </a:ext>
                  </a:extLst>
                </a:gridCol>
                <a:gridCol w="5514808">
                  <a:extLst>
                    <a:ext uri="{9D8B030D-6E8A-4147-A177-3AD203B41FA5}">
                      <a16:colId xmlns:a16="http://schemas.microsoft.com/office/drawing/2014/main" val="3443825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Automobilzulieferindustrie:</a:t>
                      </a:r>
                      <a:r>
                        <a:rPr lang="de-DE" altLang="de-DE" sz="1600" u="sng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Laserschweißen von Dämpfergehäusen für Kraftstoff-</a:t>
                      </a:r>
                      <a:r>
                        <a:rPr lang="de-DE" altLang="de-DE" sz="1400" b="0" dirty="0" err="1">
                          <a:solidFill>
                            <a:schemeClr val="tx1"/>
                          </a:solidFill>
                        </a:rPr>
                        <a:t>Einspitzsysteme</a:t>
                      </a: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Laserschweißen von Kupplungsbauteilen.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Laserschweißen von Bauteilen im Abgastrakt und in Turboladern.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Herstellung von KFZ-</a:t>
                      </a:r>
                      <a:r>
                        <a:rPr lang="de-DE" altLang="de-DE" sz="1400" b="0" dirty="0" err="1">
                          <a:solidFill>
                            <a:schemeClr val="tx1"/>
                          </a:solidFill>
                        </a:rPr>
                        <a:t>Rückleuchtensystemen</a:t>
                      </a: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Montage &amp; Laserschweißen von Drucksensoren.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Laserschweißen von Sitzmechaniken.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Maschinenbau, Feinwerktechnik und Metalltechnik: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Herstellung von Schneiddüsenbauteilen für Laseranlagen.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von Türschlössern für Hubschrauber.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&amp; Laserschneiden von Magazingehäusen. 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Laserschneiden &amp; Laserschweißen von Motorhalterungen und Motorgehäusen.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von Magnetbaugruppen.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&amp; Laserfeinschneiden von </a:t>
                      </a:r>
                      <a:r>
                        <a:rPr lang="de-DE" altLang="de-DE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Statorblechen</a:t>
                      </a: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22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Medizintechnik: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Herstellung medizinischer Führungsdrähte für Sonden in Großserie.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Herstellung von Katheterbauteilen und </a:t>
                      </a:r>
                      <a:r>
                        <a:rPr lang="de-DE" altLang="de-DE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Steinextraktoren</a:t>
                      </a: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von Kieferimplantaten aus Titan.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Laserschneiden  von Titan- und Edelstahlimplantaten.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&amp; Laserschneiden diverser Mikrobauteile für die Dentalindustrie und Medizintechnik.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E-Mobility: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Laserschneiden von Bipolarplatten für Brennstoffzellen.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&amp; Laserschneiden von Bauteilen für die Batterietechnik.</a:t>
                      </a:r>
                      <a:endParaRPr lang="de-DE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98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Mess- und Sensortechnik: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Gasdichtes Laserschweißen von Sensoren.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Herstellung von Spezialantennen.</a:t>
                      </a:r>
                    </a:p>
                    <a:p>
                      <a:pPr marL="171450" indent="-171450" algn="l" defTabSz="457200" rtl="0" eaLnBrk="1" latinLnBrk="0" hangingPunct="1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Laserschweißen von Messspitzen/- und Rohren.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875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629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32110DD-9288-3967-8BCD-D479BD99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C39BE6-EBA0-C235-4331-AE9788B03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Partnerschaften und Forschungsaktivitäten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3CE45D7A-FD55-F0C6-B872-4A054526C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788521"/>
              </p:ext>
            </p:extLst>
          </p:nvPr>
        </p:nvGraphicFramePr>
        <p:xfrm>
          <a:off x="581190" y="882651"/>
          <a:ext cx="110296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9620">
                  <a:extLst>
                    <a:ext uri="{9D8B030D-6E8A-4147-A177-3AD203B41FA5}">
                      <a16:colId xmlns:a16="http://schemas.microsoft.com/office/drawing/2014/main" val="235739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Mit Herstellern: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B8E7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Ein Großteil der eingesetzten Laseranlagen sind von den  Marktführern unter den Laserherstellern.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b="0" dirty="0">
                          <a:solidFill>
                            <a:schemeClr val="tx1"/>
                          </a:solidFill>
                        </a:rPr>
                        <a:t>Es herrscht ein gegenseitiger Transfer und Austausch von Knowhow und Kunden nach trilateraler Absprache.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None/>
                      </a:pPr>
                      <a:endParaRPr lang="de-DE" altLang="de-DE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22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Mit Universitäten: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dirty="0">
                          <a:solidFill>
                            <a:schemeClr val="tx1"/>
                          </a:solidFill>
                        </a:rPr>
                        <a:t>Häberle ist in Lenkungskreisen von Forschungsprojekten aktiv.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98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Mit dem DVS (Deutscher Verband für Schweißen und verwandte Verfahren):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4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dirty="0">
                          <a:solidFill>
                            <a:schemeClr val="tx1"/>
                          </a:solidFill>
                        </a:rPr>
                        <a:t>Häberle ist aktives Mitglied und nimmt Beratungs- und Kontrollfunktionen in Lenkungskreisen verschiedener Forschungsprojekten war.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None/>
                      </a:pPr>
                      <a:endParaRPr lang="de-DE" alt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87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altLang="de-DE" sz="1600" b="1" u="sng" dirty="0">
                          <a:solidFill>
                            <a:schemeClr val="tx1"/>
                          </a:solidFill>
                        </a:rPr>
                        <a:t>Mit dem IFSW Stuttgart: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de-DE" altLang="de-DE" sz="12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de-DE" altLang="de-DE" sz="1400" dirty="0">
                          <a:solidFill>
                            <a:schemeClr val="tx1"/>
                          </a:solidFill>
                        </a:rPr>
                        <a:t>Häberle betreibt Knowhow-Austausch und gemeinsame Forschung &amp; Entwicklung mit dem Institut für Strahlwerkzeuge (IFSW) der Universität Stuttgart.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Clr>
                          <a:srgbClr val="5FB8E7"/>
                        </a:buClr>
                        <a:buFont typeface="Arial" panose="020B0604020202020204" pitchFamily="34" charset="0"/>
                        <a:buNone/>
                      </a:pPr>
                      <a:endParaRPr lang="de-DE" alt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434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326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102F091-34AF-9B48-E75E-676E175DC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D3BDB5-DAEF-C9A6-8497-9652BB097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altLang="de-DE" dirty="0"/>
              <a:t>Nachhaltigkeit bei Häberle 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A5F28A-85F5-B7B3-3FFE-C2700D25DC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459" y="988219"/>
            <a:ext cx="7208326" cy="497486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D005E3E-AAA9-F4A4-4DCD-8EE6875994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60" y="4105382"/>
            <a:ext cx="2921430" cy="21979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252499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0215699-FF5E-D0A4-C70C-F1F420E1F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2275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788_TF33552983" id="{576DBA50-8B91-4A4D-83D9-7E9D2BF5E738}" vid="{40B35DA9-BDA0-45AF-A640-2DB6EA94DA72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Zukunftsorientiert</Template>
  <TotalTime>0</TotalTime>
  <Words>712</Words>
  <Application>Microsoft Office PowerPoint</Application>
  <PresentationFormat>Breitbild</PresentationFormat>
  <Paragraphs>114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7" baseType="lpstr">
      <vt:lpstr>Aptos</vt:lpstr>
      <vt:lpstr>Arial</vt:lpstr>
      <vt:lpstr>Calibri</vt:lpstr>
      <vt:lpstr>Franklin Gothic Book</vt:lpstr>
      <vt:lpstr>Franklin Gothic Demi</vt:lpstr>
      <vt:lpstr>Wingdings</vt:lpstr>
      <vt:lpstr>Wingdings 2</vt:lpstr>
      <vt:lpstr>DividendVTI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Glueck, Michael</dc:creator>
  <cp:lastModifiedBy>Frietsch, Thomas</cp:lastModifiedBy>
  <cp:revision>92</cp:revision>
  <dcterms:created xsi:type="dcterms:W3CDTF">2025-04-03T10:59:25Z</dcterms:created>
  <dcterms:modified xsi:type="dcterms:W3CDTF">2026-02-23T11:06:25Z</dcterms:modified>
</cp:coreProperties>
</file>